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07" r:id="rId1"/>
    <p:sldMasterId id="2147483709" r:id="rId2"/>
  </p:sldMasterIdLst>
  <p:notesMasterIdLst>
    <p:notesMasterId r:id="rId35"/>
  </p:notesMasterIdLst>
  <p:handoutMasterIdLst>
    <p:handoutMasterId r:id="rId36"/>
  </p:handoutMasterIdLst>
  <p:sldIdLst>
    <p:sldId id="270" r:id="rId3"/>
    <p:sldId id="271" r:id="rId4"/>
    <p:sldId id="299" r:id="rId5"/>
    <p:sldId id="272" r:id="rId6"/>
    <p:sldId id="273" r:id="rId7"/>
    <p:sldId id="275" r:id="rId8"/>
    <p:sldId id="284" r:id="rId9"/>
    <p:sldId id="283" r:id="rId10"/>
    <p:sldId id="279" r:id="rId11"/>
    <p:sldId id="285" r:id="rId12"/>
    <p:sldId id="282" r:id="rId13"/>
    <p:sldId id="287" r:id="rId14"/>
    <p:sldId id="286" r:id="rId15"/>
    <p:sldId id="288" r:id="rId16"/>
    <p:sldId id="292" r:id="rId17"/>
    <p:sldId id="263" r:id="rId18"/>
    <p:sldId id="265" r:id="rId19"/>
    <p:sldId id="264" r:id="rId20"/>
    <p:sldId id="289" r:id="rId21"/>
    <p:sldId id="290" r:id="rId22"/>
    <p:sldId id="296" r:id="rId23"/>
    <p:sldId id="262" r:id="rId24"/>
    <p:sldId id="291" r:id="rId25"/>
    <p:sldId id="293" r:id="rId26"/>
    <p:sldId id="295" r:id="rId27"/>
    <p:sldId id="294" r:id="rId28"/>
    <p:sldId id="297" r:id="rId29"/>
    <p:sldId id="298" r:id="rId30"/>
    <p:sldId id="267" r:id="rId31"/>
    <p:sldId id="268" r:id="rId32"/>
    <p:sldId id="269" r:id="rId33"/>
    <p:sldId id="300" r:id="rId34"/>
  </p:sldIdLst>
  <p:sldSz cx="9144000" cy="5145088"/>
  <p:notesSz cx="7559675" cy="10691813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D1FF"/>
    <a:srgbClr val="0000FF"/>
    <a:srgbClr val="D16958"/>
    <a:srgbClr val="C13487"/>
    <a:srgbClr val="FFFFFF"/>
    <a:srgbClr val="00B050"/>
    <a:srgbClr val="C1D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-96" y="-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6C10E-24AE-8842-B663-FA5F5D5CB060}" type="datetimeFigureOut">
              <a:rPr lang="fr-FR" smtClean="0"/>
              <a:t>22/06/20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283075" y="9880071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1FC3F-0A6A-C84F-AFF5-ABBB613A3035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25272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1F38E073-3DF6-3048-A534-E059FD67EF16}" type="datetimeFigureOut">
              <a:rPr lang="fr-FR"/>
              <a:pPr/>
              <a:t>22/06/20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C7C4715-09C4-C742-B6BF-D3936D4B7003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65493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4700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12"/>
          <p:cNvSpPr txBox="1">
            <a:spLocks noChangeArrowheads="1"/>
          </p:cNvSpPr>
          <p:nvPr userDrawn="1"/>
        </p:nvSpPr>
        <p:spPr bwMode="auto">
          <a:xfrm>
            <a:off x="4140200" y="4846638"/>
            <a:ext cx="8604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>
                <a:solidFill>
                  <a:schemeClr val="bg1"/>
                </a:solidFill>
                <a:latin typeface="Calibri Light" charset="0"/>
              </a:rPr>
              <a:t>MESTRE Eloïse</a:t>
            </a:r>
          </a:p>
          <a:p>
            <a:pPr eaLnBrk="1" hangingPunct="1"/>
            <a:endParaRPr lang="fr-FR" sz="1200">
              <a:latin typeface="Calibri Light" charset="0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75048" y="144379"/>
            <a:ext cx="7660128" cy="66190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u="none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503598" y="1102464"/>
            <a:ext cx="7886700" cy="2858397"/>
          </a:xfrm>
          <a:prstGeom prst="rect">
            <a:avLst/>
          </a:prstGeom>
        </p:spPr>
        <p:txBody>
          <a:bodyPr/>
          <a:lstStyle/>
          <a:p>
            <a:pPr lvl="0"/>
            <a:endParaRPr lang="fr-FR" dirty="0"/>
          </a:p>
        </p:txBody>
      </p:sp>
      <p:sp>
        <p:nvSpPr>
          <p:cNvPr id="2" name="ZoneTexte 1"/>
          <p:cNvSpPr txBox="1"/>
          <p:nvPr userDrawn="1"/>
        </p:nvSpPr>
        <p:spPr>
          <a:xfrm>
            <a:off x="352758" y="4666358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DC0BC44-6A1C-F14A-96A9-B1CA260C10F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840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805"/>
            <a:ext cx="8520600" cy="20532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5000"/>
            <a:ext cx="8520600" cy="792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654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3352" y="1979144"/>
            <a:ext cx="5797296" cy="2327206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866072" y="4680557"/>
            <a:ext cx="2065310" cy="243051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3470E2CF-195F-488D-9AC8-C9E270A13800}" type="datetimeFigureOut">
              <a:rPr lang="en-GB" smtClean="0"/>
              <a:t>22/06/20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200150" y="4678600"/>
            <a:ext cx="4425892" cy="24010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69192" y="4664880"/>
            <a:ext cx="274320" cy="274405"/>
          </a:xfrm>
          <a:prstGeom prst="ellipse">
            <a:avLst/>
          </a:prstGeom>
        </p:spPr>
        <p:txBody>
          <a:bodyPr lIns="68580" tIns="34290" rIns="68580" bIns="34290"/>
          <a:lstStyle/>
          <a:p>
            <a:fld id="{2FBB09A5-AB80-46D1-9316-AD6ECE6EE3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671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413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ZoneTexte 3"/>
          <p:cNvSpPr txBox="1"/>
          <p:nvPr userDrawn="1"/>
        </p:nvSpPr>
        <p:spPr>
          <a:xfrm>
            <a:off x="594650" y="4726829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DD0570F-B330-D448-8E32-EB6BF996CE3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777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6738" y="114300"/>
            <a:ext cx="7543800" cy="457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0" name="ZoneTexte 9"/>
          <p:cNvSpPr txBox="1"/>
          <p:nvPr userDrawn="1"/>
        </p:nvSpPr>
        <p:spPr>
          <a:xfrm>
            <a:off x="403152" y="4444630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74C60BD-0864-1D45-9D8F-FB1890D1FB59}" type="slidenum">
              <a:rPr lang="fr-FR" smtClean="0"/>
              <a:t>‹#›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7" r:id="rId2"/>
    <p:sldLayoutId id="2147483719" r:id="rId3"/>
    <p:sldLayoutId id="2147483720" r:id="rId4"/>
  </p:sldLayoutIdLst>
  <p:hf hdr="0" ftr="0" dt="0"/>
  <p:txStyles>
    <p:titleStyle>
      <a:lvl1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lang="en-US" sz="2800" kern="1200" spc="-38" dirty="0">
          <a:solidFill>
            <a:srgbClr val="DC7E6B"/>
          </a:solidFill>
          <a:latin typeface="+mn-lt"/>
          <a:ea typeface="+mn-ea"/>
          <a:cs typeface="+mn-cs"/>
        </a:defRPr>
      </a:lvl1pPr>
      <a:lvl2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charset="0"/>
          <a:ea typeface="ＭＳ Ｐゴシック" charset="0"/>
        </a:defRPr>
      </a:lvl2pPr>
      <a:lvl3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charset="0"/>
          <a:ea typeface="ＭＳ Ｐゴシック" charset="0"/>
        </a:defRPr>
      </a:lvl3pPr>
      <a:lvl4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charset="0"/>
          <a:ea typeface="ＭＳ Ｐゴシック" charset="0"/>
        </a:defRPr>
      </a:lvl4pPr>
      <a:lvl5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charset="0"/>
          <a:ea typeface="ＭＳ Ｐゴシック" charset="0"/>
        </a:defRPr>
      </a:lvl5pPr>
      <a:lvl6pPr marL="457200"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charset="0"/>
          <a:ea typeface="ＭＳ Ｐゴシック" charset="0"/>
        </a:defRPr>
      </a:lvl6pPr>
      <a:lvl7pPr marL="914400"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charset="0"/>
          <a:ea typeface="ＭＳ Ｐゴシック" charset="0"/>
        </a:defRPr>
      </a:lvl7pPr>
      <a:lvl8pPr marL="1371600"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charset="0"/>
          <a:ea typeface="ＭＳ Ｐゴシック" charset="0"/>
        </a:defRPr>
      </a:lvl8pPr>
      <a:lvl9pPr marL="1828800"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charset="0"/>
          <a:ea typeface="ＭＳ Ｐゴシック" charset="0"/>
        </a:defRPr>
      </a:lvl9pPr>
    </p:titleStyle>
    <p:bodyStyle>
      <a:lvl1pPr marL="68263" indent="-68263" algn="l" defTabSz="685800" rtl="0" fontAlgn="base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charset="0"/>
        <a:buChar char=" "/>
        <a:defRPr sz="1500" kern="1200">
          <a:solidFill>
            <a:srgbClr val="404040"/>
          </a:solidFill>
          <a:latin typeface="+mn-lt"/>
          <a:ea typeface="ＭＳ Ｐゴシック" charset="0"/>
          <a:cs typeface="+mn-cs"/>
        </a:defRPr>
      </a:lvl1pPr>
      <a:lvl2pPr marL="287338" indent="-136525" algn="l" defTabSz="685800" rtl="0" fontAlgn="base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charset="0"/>
        <a:buChar char="◦"/>
        <a:defRPr sz="1300" kern="1200">
          <a:solidFill>
            <a:srgbClr val="404040"/>
          </a:solidFill>
          <a:latin typeface="+mn-lt"/>
          <a:ea typeface="ＭＳ Ｐゴシック" charset="0"/>
          <a:cs typeface="+mn-cs"/>
        </a:defRPr>
      </a:lvl2pPr>
      <a:lvl3pPr marL="423863" indent="-136525" algn="l" defTabSz="685800" rtl="0" fontAlgn="base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charset="0"/>
        <a:buChar char="◦"/>
        <a:defRPr sz="1000" kern="1200">
          <a:solidFill>
            <a:srgbClr val="404040"/>
          </a:solidFill>
          <a:latin typeface="+mn-lt"/>
          <a:ea typeface="ＭＳ Ｐゴシック" charset="0"/>
          <a:cs typeface="+mn-cs"/>
        </a:defRPr>
      </a:lvl3pPr>
      <a:lvl4pPr marL="561975" indent="-136525" algn="l" defTabSz="685800" rtl="0" fontAlgn="base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charset="0"/>
        <a:buChar char="◦"/>
        <a:defRPr sz="1000" kern="1200">
          <a:solidFill>
            <a:srgbClr val="404040"/>
          </a:solidFill>
          <a:latin typeface="+mn-lt"/>
          <a:ea typeface="ＭＳ Ｐゴシック" charset="0"/>
          <a:cs typeface="+mn-cs"/>
        </a:defRPr>
      </a:lvl4pPr>
      <a:lvl5pPr marL="698500" indent="-136525" algn="l" defTabSz="685800" rtl="0" fontAlgn="base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charset="0"/>
        <a:buChar char="◦"/>
        <a:defRPr sz="1000" kern="1200">
          <a:solidFill>
            <a:srgbClr val="404040"/>
          </a:solidFill>
          <a:latin typeface="+mn-lt"/>
          <a:ea typeface="ＭＳ Ｐゴシック" charset="0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hf hdr="0" ftr="0" dt="0"/>
  <p:txStyles>
    <p:titleStyle>
      <a:lvl1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 kern="1200" spc="-38">
          <a:solidFill>
            <a:srgbClr val="404040"/>
          </a:solidFill>
          <a:latin typeface="+mj-lt"/>
          <a:ea typeface="ＭＳ Ｐゴシック" charset="0"/>
          <a:cs typeface="+mj-cs"/>
        </a:defRPr>
      </a:lvl1pPr>
      <a:lvl2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charset="0"/>
          <a:ea typeface="ＭＳ Ｐゴシック" charset="0"/>
        </a:defRPr>
      </a:lvl2pPr>
      <a:lvl3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charset="0"/>
          <a:ea typeface="ＭＳ Ｐゴシック" charset="0"/>
        </a:defRPr>
      </a:lvl3pPr>
      <a:lvl4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charset="0"/>
          <a:ea typeface="ＭＳ Ｐゴシック" charset="0"/>
        </a:defRPr>
      </a:lvl4pPr>
      <a:lvl5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charset="0"/>
          <a:ea typeface="ＭＳ Ｐゴシック" charset="0"/>
        </a:defRPr>
      </a:lvl5pPr>
      <a:lvl6pPr marL="457200"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charset="0"/>
          <a:ea typeface="ＭＳ Ｐゴシック" charset="0"/>
        </a:defRPr>
      </a:lvl6pPr>
      <a:lvl7pPr marL="914400"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charset="0"/>
          <a:ea typeface="ＭＳ Ｐゴシック" charset="0"/>
        </a:defRPr>
      </a:lvl7pPr>
      <a:lvl8pPr marL="1371600"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charset="0"/>
          <a:ea typeface="ＭＳ Ｐゴシック" charset="0"/>
        </a:defRPr>
      </a:lvl8pPr>
      <a:lvl9pPr marL="1828800"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charset="0"/>
          <a:ea typeface="ＭＳ Ｐゴシック" charset="0"/>
        </a:defRPr>
      </a:lvl9pPr>
    </p:titleStyle>
    <p:bodyStyle>
      <a:lvl1pPr marL="68263" indent="-68263" algn="l" defTabSz="685800" rtl="0" fontAlgn="base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charset="0"/>
        <a:buChar char=" "/>
        <a:defRPr sz="1500" kern="1200">
          <a:solidFill>
            <a:srgbClr val="404040"/>
          </a:solidFill>
          <a:latin typeface="+mn-lt"/>
          <a:ea typeface="ＭＳ Ｐゴシック" charset="0"/>
          <a:cs typeface="+mn-cs"/>
        </a:defRPr>
      </a:lvl1pPr>
      <a:lvl2pPr marL="287338" indent="-136525" algn="l" defTabSz="685800" rtl="0" fontAlgn="base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charset="0"/>
        <a:buChar char="◦"/>
        <a:defRPr sz="1300" kern="1200">
          <a:solidFill>
            <a:srgbClr val="404040"/>
          </a:solidFill>
          <a:latin typeface="+mn-lt"/>
          <a:ea typeface="ＭＳ Ｐゴシック" charset="0"/>
          <a:cs typeface="+mn-cs"/>
        </a:defRPr>
      </a:lvl2pPr>
      <a:lvl3pPr marL="423863" indent="-136525" algn="l" defTabSz="685800" rtl="0" fontAlgn="base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charset="0"/>
        <a:buChar char="◦"/>
        <a:defRPr sz="1000" kern="1200">
          <a:solidFill>
            <a:srgbClr val="404040"/>
          </a:solidFill>
          <a:latin typeface="+mn-lt"/>
          <a:ea typeface="ＭＳ Ｐゴシック" charset="0"/>
          <a:cs typeface="+mn-cs"/>
        </a:defRPr>
      </a:lvl3pPr>
      <a:lvl4pPr marL="561975" indent="-136525" algn="l" defTabSz="685800" rtl="0" fontAlgn="base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charset="0"/>
        <a:buChar char="◦"/>
        <a:defRPr sz="1000" kern="1200">
          <a:solidFill>
            <a:srgbClr val="404040"/>
          </a:solidFill>
          <a:latin typeface="+mn-lt"/>
          <a:ea typeface="ＭＳ Ｐゴシック" charset="0"/>
          <a:cs typeface="+mn-cs"/>
        </a:defRPr>
      </a:lvl4pPr>
      <a:lvl5pPr marL="698500" indent="-136525" algn="l" defTabSz="685800" rtl="0" fontAlgn="base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charset="0"/>
        <a:buChar char="◦"/>
        <a:defRPr sz="1000" kern="1200">
          <a:solidFill>
            <a:srgbClr val="404040"/>
          </a:solidFill>
          <a:latin typeface="+mn-lt"/>
          <a:ea typeface="ＭＳ Ｐゴシック" charset="0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package" Target="../embeddings/Document_Microsoft_Word1.docx"/><Relationship Id="rId6" Type="http://schemas.openxmlformats.org/officeDocument/2006/relationships/image" Target="../media/image2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package" Target="../embeddings/Document_Microsoft_Word2.docx"/><Relationship Id="rId5" Type="http://schemas.openxmlformats.org/officeDocument/2006/relationships/image" Target="../media/image2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729669"/>
            <a:ext cx="8520600" cy="10683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Solides Cristallins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0" y="3220569"/>
            <a:ext cx="9144000" cy="792845"/>
          </a:xfrm>
          <a:prstGeom prst="rect">
            <a:avLst/>
          </a:prstGeom>
          <a:solidFill>
            <a:srgbClr val="DD7E6B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0000"/>
                </a:solidFill>
              </a:rPr>
              <a:t>Agrégation 2020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366726" y="4544944"/>
            <a:ext cx="177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CHAPON Matthis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89396" y="4266453"/>
            <a:ext cx="1804847" cy="7352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9572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Motif du </a:t>
            </a:r>
            <a:r>
              <a:rPr lang="fr-FR" dirty="0" err="1" smtClean="0"/>
              <a:t>graphène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958272" y="1581772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357091" y="1143032"/>
            <a:ext cx="175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Nœud du réseau</a:t>
            </a:r>
            <a:endParaRPr lang="fr-FR" dirty="0"/>
          </a:p>
        </p:txBody>
      </p:sp>
      <p:sp>
        <p:nvSpPr>
          <p:cNvPr id="9" name="Ellipse 8"/>
          <p:cNvSpPr/>
          <p:nvPr/>
        </p:nvSpPr>
        <p:spPr>
          <a:xfrm>
            <a:off x="1283854" y="204590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678708" y="255622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2131289" y="315891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2653143" y="385396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082962" y="3172764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1457035" y="1191520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1805707" y="157483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2200561" y="205051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2641597" y="253774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174997" y="317506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786907" y="389090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2262907" y="117764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2657762" y="1572511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096488" y="2045888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604489" y="2553901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4227943" y="3165828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050307" y="119149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512126" y="1595602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858489" y="119149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4008579" y="2022796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4366488" y="1584056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1627909" y="2955718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>
            <a:off x="2092036" y="3627678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2172855" y="239228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3188854" y="365077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20069101">
            <a:off x="1270000" y="3625376"/>
            <a:ext cx="1281546" cy="461831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14" idx="1"/>
          </p:cNvCxnSpPr>
          <p:nvPr/>
        </p:nvCxnSpPr>
        <p:spPr>
          <a:xfrm flipH="1" flipV="1">
            <a:off x="1212274" y="3313640"/>
            <a:ext cx="351394" cy="56906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 flipV="1">
            <a:off x="1633763" y="3952104"/>
            <a:ext cx="1124779" cy="1373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1533234" y="385396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1228437" y="2394585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>
            <a:off x="872837" y="1900421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>
            <a:off x="1092201" y="1046034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>
            <a:off x="3666837" y="2974179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>
            <a:off x="2650837" y="2974179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2235201" y="143859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392383" y="1450136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>
            <a:off x="999837" y="3632288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>
            <a:off x="4301837" y="365538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>
            <a:off x="2639291" y="1900422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>
            <a:off x="1750291" y="1888876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1877292" y="105758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3110346" y="240613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3064164" y="1470923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>
            <a:off x="2636982" y="1066821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>
            <a:off x="3525982" y="1909662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>
            <a:off x="3422074" y="1078367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>
            <a:off x="4218710" y="1078366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>
            <a:off x="3888510" y="1452442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4419601" y="1902727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4073237" y="2399195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854364" y="958297"/>
            <a:ext cx="3798454" cy="3336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/>
          <p:cNvSpPr/>
          <p:nvPr/>
        </p:nvSpPr>
        <p:spPr>
          <a:xfrm>
            <a:off x="5049979" y="1239988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5089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Motif du </a:t>
            </a:r>
            <a:r>
              <a:rPr lang="fr-FR" dirty="0" err="1"/>
              <a:t>graphène</a:t>
            </a:r>
            <a:endParaRPr lang="fr-FR" dirty="0"/>
          </a:p>
        </p:txBody>
      </p:sp>
      <p:pic>
        <p:nvPicPr>
          <p:cNvPr id="6" name="Image 5" descr="Capture d’écran 2020-04-23 à 19.31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41" y="963750"/>
            <a:ext cx="3977985" cy="3521658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958272" y="1581772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357091" y="1143032"/>
            <a:ext cx="175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Nœud du réseau</a:t>
            </a:r>
            <a:endParaRPr lang="fr-FR" dirty="0"/>
          </a:p>
        </p:txBody>
      </p:sp>
      <p:sp>
        <p:nvSpPr>
          <p:cNvPr id="9" name="Ellipse 8"/>
          <p:cNvSpPr/>
          <p:nvPr/>
        </p:nvSpPr>
        <p:spPr>
          <a:xfrm>
            <a:off x="1283854" y="204590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678708" y="255622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2131289" y="315891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2653143" y="385396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082962" y="3172764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1457035" y="1191520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1805707" y="157483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2200561" y="205051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2641597" y="253774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174997" y="317506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786907" y="389090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2262907" y="117764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2657762" y="1572511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096488" y="2045888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604489" y="2553901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4227943" y="3165828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050307" y="119149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512126" y="1595602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858489" y="119149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4008579" y="2022796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4366488" y="1584056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1627909" y="2955718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>
            <a:off x="2092036" y="3627678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2172855" y="239228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3188854" y="365077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20069101">
            <a:off x="1270000" y="3625376"/>
            <a:ext cx="1281546" cy="461831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14" idx="1"/>
          </p:cNvCxnSpPr>
          <p:nvPr/>
        </p:nvCxnSpPr>
        <p:spPr>
          <a:xfrm flipH="1" flipV="1">
            <a:off x="1212274" y="3313640"/>
            <a:ext cx="351394" cy="56906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 flipV="1">
            <a:off x="1633763" y="3952104"/>
            <a:ext cx="1124779" cy="1373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1533234" y="385396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1228437" y="2394585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>
            <a:off x="872837" y="1900421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>
            <a:off x="1092201" y="1046034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>
            <a:off x="3666837" y="2974179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>
            <a:off x="2650837" y="2974179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2235201" y="143859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392383" y="1450136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>
            <a:off x="999837" y="3632288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>
            <a:off x="4301837" y="365538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>
            <a:off x="2639291" y="1900422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>
            <a:off x="1750291" y="1888876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1877292" y="105758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3110346" y="240613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3064164" y="1470923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>
            <a:off x="2636982" y="1066821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>
            <a:off x="3525982" y="1909662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>
            <a:off x="3422074" y="1078367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>
            <a:off x="4218710" y="1078366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>
            <a:off x="3888510" y="1452442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4419601" y="1902727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4073237" y="2399195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5096162" y="123998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/>
          <p:cNvSpPr/>
          <p:nvPr/>
        </p:nvSpPr>
        <p:spPr>
          <a:xfrm>
            <a:off x="5661890" y="180575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>
            <a:off x="5103088" y="203203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4814455" y="1627955"/>
            <a:ext cx="1408545" cy="831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/>
          <p:cNvSpPr txBox="1"/>
          <p:nvPr/>
        </p:nvSpPr>
        <p:spPr>
          <a:xfrm>
            <a:off x="6511636" y="189350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Motif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4779819" y="3013448"/>
            <a:ext cx="274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CRISTAL = RESEAU + MOTIF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8767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Maille</a:t>
            </a:r>
            <a:endParaRPr lang="fr-FR" dirty="0"/>
          </a:p>
        </p:txBody>
      </p:sp>
      <p:pic>
        <p:nvPicPr>
          <p:cNvPr id="6" name="Image 5" descr="Capture d’écran 2020-04-23 à 19.31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41" y="963750"/>
            <a:ext cx="3977985" cy="3521658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958272" y="1581772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357091" y="1143032"/>
            <a:ext cx="175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Nœud du réseau</a:t>
            </a:r>
            <a:endParaRPr lang="fr-FR" dirty="0"/>
          </a:p>
        </p:txBody>
      </p:sp>
      <p:sp>
        <p:nvSpPr>
          <p:cNvPr id="9" name="Ellipse 8"/>
          <p:cNvSpPr/>
          <p:nvPr/>
        </p:nvSpPr>
        <p:spPr>
          <a:xfrm>
            <a:off x="1283854" y="204590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678708" y="255622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2131289" y="315891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2653143" y="385396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082962" y="3172764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1457035" y="1191520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1805707" y="157483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2200561" y="205051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2641597" y="253774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174997" y="317506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786907" y="389090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2262907" y="117764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2657762" y="1572511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096488" y="2045888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604489" y="2553901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4227943" y="3165828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050307" y="119149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512126" y="1595602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858489" y="119149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4008579" y="2022796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4366488" y="1584056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1627909" y="2955718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>
            <a:off x="2092036" y="3627678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2172855" y="239228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3188854" y="365077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20069101">
            <a:off x="1270000" y="3625376"/>
            <a:ext cx="1281546" cy="461831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1533234" y="385396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1228437" y="2394585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>
            <a:off x="872837" y="1900421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>
            <a:off x="1092201" y="1046034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>
            <a:off x="3666837" y="2974179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>
            <a:off x="2650837" y="2974179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2235201" y="143859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392383" y="1450136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>
            <a:off x="999837" y="3632288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>
            <a:off x="4301837" y="365538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>
            <a:off x="2639291" y="1900422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>
            <a:off x="1750291" y="1888876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1877292" y="105758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3110346" y="240613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3064164" y="1470923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>
            <a:off x="2636982" y="1066821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>
            <a:off x="3525982" y="1909662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>
            <a:off x="3422074" y="1078367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>
            <a:off x="4218710" y="1078366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>
            <a:off x="3888510" y="1452442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4419601" y="1902727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4073237" y="2399195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5096162" y="123998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/>
          <p:cNvSpPr/>
          <p:nvPr/>
        </p:nvSpPr>
        <p:spPr>
          <a:xfrm>
            <a:off x="5661890" y="180575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>
            <a:off x="5103088" y="203203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4814455" y="1627955"/>
            <a:ext cx="1408545" cy="831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/>
          <p:cNvSpPr txBox="1"/>
          <p:nvPr/>
        </p:nvSpPr>
        <p:spPr>
          <a:xfrm>
            <a:off x="6511636" y="189350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Motif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4768273" y="2724803"/>
            <a:ext cx="274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CRISTAL = RESEAU + MOTIF</a:t>
            </a:r>
            <a:endParaRPr lang="fr-FR" dirty="0"/>
          </a:p>
        </p:txBody>
      </p:sp>
      <p:cxnSp>
        <p:nvCxnSpPr>
          <p:cNvPr id="70" name="Connecteur droit 69"/>
          <p:cNvCxnSpPr/>
          <p:nvPr/>
        </p:nvCxnSpPr>
        <p:spPr>
          <a:xfrm>
            <a:off x="1632938" y="3951985"/>
            <a:ext cx="1119909" cy="0"/>
          </a:xfrm>
          <a:prstGeom prst="line">
            <a:avLst/>
          </a:prstGeom>
          <a:ln w="38100" cmpd="sng">
            <a:solidFill>
              <a:srgbClr val="C134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/>
          <p:nvPr/>
        </p:nvCxnSpPr>
        <p:spPr>
          <a:xfrm>
            <a:off x="1201243" y="3261543"/>
            <a:ext cx="1018099" cy="0"/>
          </a:xfrm>
          <a:prstGeom prst="line">
            <a:avLst/>
          </a:prstGeom>
          <a:ln w="38100" cmpd="sng">
            <a:solidFill>
              <a:srgbClr val="C134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/>
          <p:nvPr/>
        </p:nvCxnSpPr>
        <p:spPr>
          <a:xfrm>
            <a:off x="1202619" y="3270783"/>
            <a:ext cx="376797" cy="652457"/>
          </a:xfrm>
          <a:prstGeom prst="line">
            <a:avLst/>
          </a:prstGeom>
          <a:ln w="38100" cmpd="sng">
            <a:solidFill>
              <a:srgbClr val="C134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/>
          <p:nvPr/>
        </p:nvCxnSpPr>
        <p:spPr>
          <a:xfrm>
            <a:off x="2244018" y="3273088"/>
            <a:ext cx="474194" cy="655805"/>
          </a:xfrm>
          <a:prstGeom prst="line">
            <a:avLst/>
          </a:prstGeom>
          <a:ln w="38100" cmpd="sng">
            <a:solidFill>
              <a:srgbClr val="C134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524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Maille</a:t>
            </a:r>
            <a:endParaRPr lang="fr-FR" dirty="0"/>
          </a:p>
        </p:txBody>
      </p:sp>
      <p:pic>
        <p:nvPicPr>
          <p:cNvPr id="6" name="Image 5" descr="Capture d’écran 2020-04-23 à 19.31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41" y="963750"/>
            <a:ext cx="3977985" cy="3521658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958272" y="1581772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357091" y="1143032"/>
            <a:ext cx="175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Nœud du réseau</a:t>
            </a:r>
            <a:endParaRPr lang="fr-FR" dirty="0"/>
          </a:p>
        </p:txBody>
      </p:sp>
      <p:sp>
        <p:nvSpPr>
          <p:cNvPr id="9" name="Ellipse 8"/>
          <p:cNvSpPr/>
          <p:nvPr/>
        </p:nvSpPr>
        <p:spPr>
          <a:xfrm>
            <a:off x="1283854" y="204590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678708" y="255622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2131289" y="315891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2653143" y="385396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082962" y="3172764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1457035" y="1191520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1805707" y="157483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2200561" y="205051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2641597" y="253774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174997" y="317506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786907" y="389090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2262907" y="117764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2657762" y="1572511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096488" y="2045888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604489" y="2553901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4227943" y="3165828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050307" y="119149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512126" y="1595602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858489" y="119149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4008579" y="2022796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4366488" y="1584056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1627909" y="2955718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>
            <a:off x="2092036" y="3627678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2172855" y="239228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3188854" y="365077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20069101">
            <a:off x="1270000" y="3625376"/>
            <a:ext cx="1281546" cy="461831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1533234" y="385396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1228437" y="2394585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>
            <a:off x="872837" y="1900421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>
            <a:off x="1092201" y="1046034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>
            <a:off x="3666837" y="2974179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>
            <a:off x="2754746" y="3170457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2235201" y="143859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392383" y="1450136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>
            <a:off x="999837" y="3632288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>
            <a:off x="4301837" y="365538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>
            <a:off x="2639291" y="1900422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>
            <a:off x="1750291" y="1888876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1877292" y="105758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3110346" y="240613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3064164" y="1470923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>
            <a:off x="2636982" y="1066821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>
            <a:off x="3525982" y="1909662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>
            <a:off x="3422074" y="1078367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>
            <a:off x="4218710" y="1078366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>
            <a:off x="3888510" y="1452442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4419601" y="1902727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4073237" y="2399195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5096162" y="123998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/>
          <p:cNvSpPr/>
          <p:nvPr/>
        </p:nvSpPr>
        <p:spPr>
          <a:xfrm>
            <a:off x="5661890" y="180575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>
            <a:off x="5103088" y="203203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4814455" y="1627955"/>
            <a:ext cx="1408545" cy="831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/>
          <p:cNvSpPr txBox="1"/>
          <p:nvPr/>
        </p:nvSpPr>
        <p:spPr>
          <a:xfrm>
            <a:off x="6511636" y="189350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Motif</a:t>
            </a:r>
            <a:endParaRPr lang="fr-FR" dirty="0"/>
          </a:p>
        </p:txBody>
      </p:sp>
      <p:cxnSp>
        <p:nvCxnSpPr>
          <p:cNvPr id="70" name="Connecteur droit 69"/>
          <p:cNvCxnSpPr/>
          <p:nvPr/>
        </p:nvCxnSpPr>
        <p:spPr>
          <a:xfrm>
            <a:off x="1632938" y="3951985"/>
            <a:ext cx="1119909" cy="0"/>
          </a:xfrm>
          <a:prstGeom prst="line">
            <a:avLst/>
          </a:prstGeom>
          <a:ln w="38100" cmpd="sng">
            <a:solidFill>
              <a:srgbClr val="C134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/>
          <p:nvPr/>
        </p:nvCxnSpPr>
        <p:spPr>
          <a:xfrm>
            <a:off x="1201243" y="3261543"/>
            <a:ext cx="1018099" cy="0"/>
          </a:xfrm>
          <a:prstGeom prst="line">
            <a:avLst/>
          </a:prstGeom>
          <a:ln w="38100" cmpd="sng">
            <a:solidFill>
              <a:srgbClr val="C134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/>
          <p:nvPr/>
        </p:nvCxnSpPr>
        <p:spPr>
          <a:xfrm>
            <a:off x="1202619" y="3270783"/>
            <a:ext cx="376797" cy="652457"/>
          </a:xfrm>
          <a:prstGeom prst="line">
            <a:avLst/>
          </a:prstGeom>
          <a:ln w="38100" cmpd="sng">
            <a:solidFill>
              <a:srgbClr val="C134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/>
          <p:nvPr/>
        </p:nvCxnSpPr>
        <p:spPr>
          <a:xfrm>
            <a:off x="2244018" y="3273088"/>
            <a:ext cx="474194" cy="655805"/>
          </a:xfrm>
          <a:prstGeom prst="line">
            <a:avLst/>
          </a:prstGeom>
          <a:ln w="38100" cmpd="sng">
            <a:solidFill>
              <a:srgbClr val="C134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>
            <a:off x="2749711" y="2636003"/>
            <a:ext cx="1145310" cy="1353162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/>
          <p:nvPr/>
        </p:nvCxnSpPr>
        <p:spPr>
          <a:xfrm>
            <a:off x="812384" y="2649854"/>
            <a:ext cx="1933122" cy="623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/>
          <p:nvPr/>
        </p:nvCxnSpPr>
        <p:spPr>
          <a:xfrm>
            <a:off x="2266619" y="3264085"/>
            <a:ext cx="991997" cy="623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/>
          <p:cNvCxnSpPr/>
          <p:nvPr/>
        </p:nvCxnSpPr>
        <p:spPr>
          <a:xfrm>
            <a:off x="1775277" y="2654247"/>
            <a:ext cx="521851" cy="612000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07773" y="2668096"/>
            <a:ext cx="395998" cy="575747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2727327" y="3970682"/>
            <a:ext cx="1091197" cy="623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/>
          <p:cNvCxnSpPr/>
          <p:nvPr/>
        </p:nvCxnSpPr>
        <p:spPr>
          <a:xfrm flipH="1" flipV="1">
            <a:off x="1152236" y="3172764"/>
            <a:ext cx="468000" cy="788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/>
          <p:nvPr/>
        </p:nvCxnSpPr>
        <p:spPr>
          <a:xfrm flipV="1">
            <a:off x="1604768" y="3951984"/>
            <a:ext cx="11785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>
            <a:off x="5486914" y="3206119"/>
            <a:ext cx="1018099" cy="0"/>
          </a:xfrm>
          <a:prstGeom prst="line">
            <a:avLst/>
          </a:prstGeom>
          <a:ln w="38100" cmpd="sng">
            <a:solidFill>
              <a:srgbClr val="C134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6495054" y="3206118"/>
            <a:ext cx="474194" cy="655805"/>
          </a:xfrm>
          <a:prstGeom prst="line">
            <a:avLst/>
          </a:prstGeom>
          <a:ln w="38100" cmpd="sng">
            <a:solidFill>
              <a:srgbClr val="C134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104"/>
          <p:cNvCxnSpPr/>
          <p:nvPr/>
        </p:nvCxnSpPr>
        <p:spPr>
          <a:xfrm>
            <a:off x="5877047" y="3866533"/>
            <a:ext cx="1119911" cy="0"/>
          </a:xfrm>
          <a:prstGeom prst="line">
            <a:avLst/>
          </a:prstGeom>
          <a:ln w="38100" cmpd="sng">
            <a:solidFill>
              <a:srgbClr val="C134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/>
          <p:cNvCxnSpPr/>
          <p:nvPr/>
        </p:nvCxnSpPr>
        <p:spPr>
          <a:xfrm>
            <a:off x="5492914" y="3208423"/>
            <a:ext cx="418358" cy="670959"/>
          </a:xfrm>
          <a:prstGeom prst="line">
            <a:avLst/>
          </a:prstGeom>
          <a:ln w="38100" cmpd="sng">
            <a:solidFill>
              <a:srgbClr val="C134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5407889" y="311040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6380016" y="311270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5805053" y="375002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6857999" y="377542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6116783" y="3519136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9657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cas d’un réseau 3D (exemple du sodium)</a:t>
            </a:r>
            <a:endParaRPr lang="fr-FR" dirty="0"/>
          </a:p>
        </p:txBody>
      </p:sp>
      <p:pic>
        <p:nvPicPr>
          <p:cNvPr id="9" name="Image 8" descr="Capture d’écran 2020-04-23 à 22.32.4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" t="-5921" r="48738" b="3074"/>
          <a:stretch/>
        </p:blipFill>
        <p:spPr>
          <a:xfrm>
            <a:off x="196272" y="1201941"/>
            <a:ext cx="4595092" cy="3208545"/>
          </a:xfrm>
          <a:prstGeom prst="rect">
            <a:avLst/>
          </a:prstGeom>
        </p:spPr>
      </p:pic>
      <p:sp>
        <p:nvSpPr>
          <p:cNvPr id="10" name="Ellipse 9"/>
          <p:cNvSpPr/>
          <p:nvPr/>
        </p:nvSpPr>
        <p:spPr>
          <a:xfrm>
            <a:off x="3024908" y="3336730"/>
            <a:ext cx="215999" cy="215999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1780307" y="1838083"/>
            <a:ext cx="107999" cy="10799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3879273" y="1720320"/>
            <a:ext cx="55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Na+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/>
          <a:srcRect r="53055"/>
          <a:stretch/>
        </p:blipFill>
        <p:spPr>
          <a:xfrm>
            <a:off x="6966526" y="2749008"/>
            <a:ext cx="1854201" cy="20574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/>
          <a:srcRect l="46010" r="9851"/>
          <a:stretch/>
        </p:blipFill>
        <p:spPr>
          <a:xfrm>
            <a:off x="5076547" y="1291237"/>
            <a:ext cx="1273452" cy="1502842"/>
          </a:xfrm>
          <a:prstGeom prst="rect">
            <a:avLst/>
          </a:prstGeom>
        </p:spPr>
      </p:pic>
      <p:cxnSp>
        <p:nvCxnSpPr>
          <p:cNvPr id="18" name="Connecteur droit 17"/>
          <p:cNvCxnSpPr/>
          <p:nvPr/>
        </p:nvCxnSpPr>
        <p:spPr>
          <a:xfrm>
            <a:off x="4883727" y="889025"/>
            <a:ext cx="11546" cy="4075660"/>
          </a:xfrm>
          <a:prstGeom prst="line">
            <a:avLst/>
          </a:prstGeom>
          <a:ln>
            <a:solidFill>
              <a:srgbClr val="D1695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6523181" y="1720321"/>
            <a:ext cx="3898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/>
              <a:t>+</a:t>
            </a:r>
            <a:endParaRPr lang="fr-FR" sz="3200" b="1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3"/>
          <a:srcRect l="91026" t="74471" r="2250" b="11499"/>
          <a:stretch/>
        </p:blipFill>
        <p:spPr>
          <a:xfrm>
            <a:off x="7135092" y="1870415"/>
            <a:ext cx="265546" cy="288645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7446818" y="1801142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Cu</a:t>
            </a:r>
            <a:r>
              <a:rPr lang="fr-FR" baseline="30000" dirty="0" smtClean="0"/>
              <a:t>2+</a:t>
            </a:r>
            <a:endParaRPr lang="fr-FR" baseline="30000" dirty="0"/>
          </a:p>
        </p:txBody>
      </p:sp>
      <p:sp>
        <p:nvSpPr>
          <p:cNvPr id="22" name="Rectangle 21"/>
          <p:cNvSpPr/>
          <p:nvPr/>
        </p:nvSpPr>
        <p:spPr>
          <a:xfrm>
            <a:off x="5149322" y="3356930"/>
            <a:ext cx="14298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smtClean="0"/>
              <a:t>=    </a:t>
            </a:r>
            <a:r>
              <a:rPr lang="fr-FR" sz="2000" dirty="0" smtClean="0"/>
              <a:t>Cristal </a:t>
            </a:r>
          </a:p>
          <a:p>
            <a:r>
              <a:rPr lang="fr-FR" sz="2000" dirty="0" smtClean="0"/>
              <a:t>     de cuivre  </a:t>
            </a:r>
            <a:endParaRPr lang="fr-FR" sz="20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073727" y="3671557"/>
            <a:ext cx="1164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de sodium</a:t>
            </a:r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216971" y="2573974"/>
            <a:ext cx="136144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Réseau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9016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74688" y="144463"/>
            <a:ext cx="7543800" cy="6937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>
                <a:latin typeface="Calibri Light" charset="0"/>
              </a:rPr>
              <a:t>Empilement compacts</a:t>
            </a:r>
          </a:p>
        </p:txBody>
      </p:sp>
      <p:pic>
        <p:nvPicPr>
          <p:cNvPr id="2" name="Image 1" descr="Capture d’écran 2020-04-24 à 14.51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53" y="1191933"/>
            <a:ext cx="6279610" cy="233931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283171" y="4868089"/>
            <a:ext cx="2860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smtClean="0"/>
              <a:t>Cours MPSI, David  Malka, Jeanne d’Albret</a:t>
            </a:r>
            <a:endParaRPr lang="fr-FR" sz="1200" i="1" dirty="0"/>
          </a:p>
        </p:txBody>
      </p:sp>
    </p:spTree>
    <p:extLst>
      <p:ext uri="{BB962C8B-B14F-4D97-AF65-F5344CB8AC3E}">
        <p14:creationId xmlns:p14="http://schemas.microsoft.com/office/powerpoint/2010/main" val="3034216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74688" y="144463"/>
            <a:ext cx="7543800" cy="6937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>
                <a:latin typeface="Calibri Light" charset="0"/>
              </a:rPr>
              <a:t>Empilement compacts</a:t>
            </a:r>
          </a:p>
        </p:txBody>
      </p:sp>
      <p:pic>
        <p:nvPicPr>
          <p:cNvPr id="11268" name="Espace réservé du contenu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1101725"/>
            <a:ext cx="4311650" cy="3263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95142" y="4868089"/>
            <a:ext cx="22488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u="sng" dirty="0"/>
              <a:t>Chimie, tout-en-un PCSI, SCHOTT</a:t>
            </a:r>
            <a:endParaRPr lang="fr-FR" sz="1200" u="sng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74688" y="144463"/>
            <a:ext cx="7886700" cy="6937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>
                <a:latin typeface="Calibri Light" charset="0"/>
              </a:rPr>
              <a:t>Structure hexagonale </a:t>
            </a:r>
            <a:r>
              <a:rPr lang="fr-FR" dirty="0" smtClean="0">
                <a:latin typeface="Calibri Light" charset="0"/>
              </a:rPr>
              <a:t>compacte (ABA)</a:t>
            </a:r>
            <a:endParaRPr lang="fr-FR" dirty="0">
              <a:latin typeface="Calibri Light" charset="0"/>
            </a:endParaRPr>
          </a:p>
        </p:txBody>
      </p:sp>
      <p:pic>
        <p:nvPicPr>
          <p:cNvPr id="13316" name="Picture 2" descr="https://upload.wikimedia.org/wikipedia/commons/thumb/7/76/Hcp.svg/1920px-Hcp.sv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72"/>
          <a:stretch>
            <a:fillRect/>
          </a:stretch>
        </p:blipFill>
        <p:spPr bwMode="auto">
          <a:xfrm>
            <a:off x="0" y="1366838"/>
            <a:ext cx="9007475" cy="2917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74688" y="144463"/>
            <a:ext cx="8181975" cy="693737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fr-FR" dirty="0" smtClean="0">
                <a:latin typeface="Calibri Light" charset="0"/>
              </a:rPr>
              <a:t>Réseau </a:t>
            </a:r>
            <a:r>
              <a:rPr lang="fr-FR" dirty="0">
                <a:latin typeface="Calibri Light" charset="0"/>
              </a:rPr>
              <a:t>cubique </a:t>
            </a:r>
            <a:r>
              <a:rPr lang="fr-FR" dirty="0" smtClean="0">
                <a:latin typeface="Calibri Light" charset="0"/>
              </a:rPr>
              <a:t>faces centrées (ABC)</a:t>
            </a:r>
            <a:endParaRPr lang="fr-FR" dirty="0">
              <a:latin typeface="Calibri Light" charset="0"/>
            </a:endParaRPr>
          </a:p>
        </p:txBody>
      </p:sp>
      <p:pic>
        <p:nvPicPr>
          <p:cNvPr id="12292" name="Picture 2" descr="https://upload.wikimedia.org/wikipedia/commons/thumb/0/00/Ccp.svg/1920px-Ccp.sv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55"/>
          <a:stretch>
            <a:fillRect/>
          </a:stretch>
        </p:blipFill>
        <p:spPr bwMode="auto">
          <a:xfrm>
            <a:off x="366713" y="1308100"/>
            <a:ext cx="8489950" cy="27955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apture d’écran 2020-04-24 à 12.11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9" y="685404"/>
            <a:ext cx="5232400" cy="3530600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675048" y="211653"/>
            <a:ext cx="7660128" cy="612676"/>
          </a:xfrm>
        </p:spPr>
        <p:txBody>
          <a:bodyPr/>
          <a:lstStyle/>
          <a:p>
            <a:r>
              <a:rPr lang="en-US" dirty="0" smtClean="0"/>
              <a:t>Etude de la </a:t>
            </a:r>
            <a:r>
              <a:rPr lang="en-US" dirty="0" err="1"/>
              <a:t>m</a:t>
            </a:r>
            <a:r>
              <a:rPr lang="en-US" dirty="0" err="1" smtClean="0"/>
              <a:t>aille</a:t>
            </a:r>
            <a:r>
              <a:rPr lang="en-US" dirty="0" smtClean="0"/>
              <a:t> </a:t>
            </a:r>
            <a:r>
              <a:rPr lang="en-US" dirty="0" err="1" smtClean="0"/>
              <a:t>cubique</a:t>
            </a:r>
            <a:r>
              <a:rPr lang="en-US" dirty="0" smtClean="0"/>
              <a:t> face </a:t>
            </a:r>
            <a:r>
              <a:rPr lang="en-US" dirty="0" err="1" smtClean="0"/>
              <a:t>centrée</a:t>
            </a:r>
            <a:r>
              <a:rPr lang="en-US" dirty="0" smtClean="0"/>
              <a:t> du </a:t>
            </a:r>
            <a:r>
              <a:rPr lang="en-US" dirty="0" err="1" smtClean="0"/>
              <a:t>cuivre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067214" y="2324837"/>
            <a:ext cx="10762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a</a:t>
            </a:r>
            <a:r>
              <a:rPr lang="fr-FR" b="1" dirty="0"/>
              <a:t>=361pm 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138707" y="1314469"/>
            <a:ext cx="124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Cation Cu</a:t>
            </a:r>
            <a:r>
              <a:rPr lang="fr-FR" baseline="30000" dirty="0" smtClean="0"/>
              <a:t>2+</a:t>
            </a:r>
            <a:endParaRPr lang="fr-FR" baseline="30000" dirty="0"/>
          </a:p>
        </p:txBody>
      </p:sp>
      <p:cxnSp>
        <p:nvCxnSpPr>
          <p:cNvPr id="12" name="Connecteur droit avec flèche 11"/>
          <p:cNvCxnSpPr>
            <a:stCxn id="10" idx="1"/>
          </p:cNvCxnSpPr>
          <p:nvPr/>
        </p:nvCxnSpPr>
        <p:spPr>
          <a:xfrm flipH="1" flipV="1">
            <a:off x="5002322" y="1448144"/>
            <a:ext cx="1136385" cy="50991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754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675048" y="329111"/>
            <a:ext cx="7660128" cy="583005"/>
          </a:xfrm>
        </p:spPr>
        <p:txBody>
          <a:bodyPr/>
          <a:lstStyle/>
          <a:p>
            <a:r>
              <a:rPr lang="fr-FR" dirty="0" smtClean="0"/>
              <a:t>Présentation de cristaux : ordre à l’échelle macroscopique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978726" y="3590737"/>
            <a:ext cx="310572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u="sng" dirty="0" smtClean="0"/>
              <a:t>Cristal de quartz (exposé au musée </a:t>
            </a:r>
          </a:p>
          <a:p>
            <a:r>
              <a:rPr lang="fr-FR" sz="1600" i="1" u="sng" dirty="0" smtClean="0"/>
              <a:t>des minéraux de Jussieu)</a:t>
            </a:r>
            <a:endParaRPr lang="fr-FR" sz="1600" i="1" u="sng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432" y="1569352"/>
            <a:ext cx="2986860" cy="170965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96273" y="3602282"/>
            <a:ext cx="2665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u="sng" dirty="0" smtClean="0"/>
              <a:t>Echantillons de sodium solide</a:t>
            </a:r>
            <a:endParaRPr lang="fr-FR" sz="1600" i="1" u="sng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81772"/>
            <a:ext cx="2232184" cy="16741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01" y="1504753"/>
            <a:ext cx="1769918" cy="176991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407727" y="3694650"/>
            <a:ext cx="2274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u="sng" dirty="0"/>
              <a:t>Cristaux de sels (</a:t>
            </a:r>
            <a:r>
              <a:rPr lang="fr-FR" sz="1600" i="1" u="sng" dirty="0" err="1"/>
              <a:t>NaCl</a:t>
            </a:r>
            <a:r>
              <a:rPr lang="fr-FR" sz="1600" i="1" baseline="-25000" dirty="0"/>
              <a:t>(s)</a:t>
            </a:r>
            <a:r>
              <a:rPr lang="fr-FR" sz="16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2649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Coordinence de la maille </a:t>
            </a:r>
            <a:r>
              <a:rPr lang="fr-FR" dirty="0" err="1" smtClean="0"/>
              <a:t>cfc</a:t>
            </a:r>
            <a:endParaRPr lang="fr-FR" dirty="0"/>
          </a:p>
        </p:txBody>
      </p:sp>
      <p:pic>
        <p:nvPicPr>
          <p:cNvPr id="6" name="Image 5" descr="Capture d’écran 2020-04-24 à 12.32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01" y="1063448"/>
            <a:ext cx="5046465" cy="362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80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74688" y="144463"/>
            <a:ext cx="7543800" cy="693737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fr-FR" dirty="0">
                <a:latin typeface="Calibri Light" charset="0"/>
              </a:rPr>
              <a:t>Structure cubique centré</a:t>
            </a:r>
          </a:p>
        </p:txBody>
      </p:sp>
      <p:sp>
        <p:nvSpPr>
          <p:cNvPr id="5" name="Espace réservé du contenu 1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949348" y="838876"/>
            <a:ext cx="5004029" cy="3846443"/>
          </a:xfrm>
          <a:prstGeom prst="rect">
            <a:avLst/>
          </a:prstGeom>
          <a:blipFill>
            <a:blip r:embed="rId2"/>
            <a:stretch>
              <a:fillRect l="-1705" t="-2219"/>
            </a:stretch>
          </a:blipFill>
          <a:ln>
            <a:noFill/>
          </a:ln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pic>
        <p:nvPicPr>
          <p:cNvPr id="14341" name="Espace réservé du contenu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849313"/>
            <a:ext cx="2924175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onnecteur droit avec flèche 6"/>
          <p:cNvCxnSpPr>
            <a:cxnSpLocks/>
          </p:cNvCxnSpPr>
          <p:nvPr/>
        </p:nvCxnSpPr>
        <p:spPr>
          <a:xfrm>
            <a:off x="528638" y="4011613"/>
            <a:ext cx="1925637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491554" y="4022201"/>
            <a:ext cx="215457" cy="369332"/>
          </a:xfrm>
          <a:prstGeom prst="rect">
            <a:avLst/>
          </a:prstGeom>
          <a:blipFill>
            <a:blip r:embed="rId4"/>
            <a:stretch>
              <a:fillRect l="-28571" r="-22857"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95903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88925" y="144463"/>
            <a:ext cx="9628188" cy="6937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 smtClean="0">
                <a:latin typeface="Calibri Light" charset="0"/>
              </a:rPr>
              <a:t>Mesure</a:t>
            </a:r>
            <a:r>
              <a:rPr lang="fr-F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 </a:t>
            </a:r>
            <a:r>
              <a:rPr lang="fr-FR" dirty="0">
                <a:latin typeface="Calibri Light" charset="0"/>
              </a:rPr>
              <a:t>de la masse volumique du Cuivre</a:t>
            </a:r>
          </a:p>
        </p:txBody>
      </p:sp>
      <p:pic>
        <p:nvPicPr>
          <p:cNvPr id="10244" name="Espace réservé du contenu 1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882650"/>
            <a:ext cx="4713288" cy="35925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Flèche : courbe vers le bas 18"/>
          <p:cNvSpPr/>
          <p:nvPr/>
        </p:nvSpPr>
        <p:spPr>
          <a:xfrm>
            <a:off x="2874963" y="877888"/>
            <a:ext cx="1571625" cy="265112"/>
          </a:xfrm>
          <a:prstGeom prst="curvedDownArrow">
            <a:avLst/>
          </a:prstGeom>
          <a:solidFill>
            <a:srgbClr val="8EB4E3"/>
          </a:solidFill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ZoneTexte 1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47787" y="1156782"/>
            <a:ext cx="2561576" cy="69449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sp>
        <p:nvSpPr>
          <p:cNvPr id="21" name="ZoneTexte 2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489391" y="2413000"/>
            <a:ext cx="1620893" cy="85921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8312727" y="704292"/>
            <a:ext cx="546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</a:t>
            </a:r>
            <a:r>
              <a:rPr lang="fr-FR" baseline="-25000" dirty="0" smtClean="0"/>
              <a:t>eau</a:t>
            </a:r>
            <a:endParaRPr lang="fr-FR" dirty="0"/>
          </a:p>
        </p:txBody>
      </p:sp>
      <p:sp>
        <p:nvSpPr>
          <p:cNvPr id="4" name="Ellipse 3"/>
          <p:cNvSpPr/>
          <p:nvPr/>
        </p:nvSpPr>
        <p:spPr>
          <a:xfrm>
            <a:off x="7585365" y="992937"/>
            <a:ext cx="877454" cy="1004482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88925" y="144463"/>
            <a:ext cx="9628188" cy="6937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 smtClean="0">
                <a:latin typeface="Calibri Light" charset="0"/>
              </a:rPr>
              <a:t>Gestion des incertitudes </a:t>
            </a:r>
            <a:endParaRPr lang="fr-FR" dirty="0">
              <a:latin typeface="Calibri Light" charset="0"/>
            </a:endParaRPr>
          </a:p>
        </p:txBody>
      </p:sp>
      <p:sp>
        <p:nvSpPr>
          <p:cNvPr id="20" name="ZoneTexte 1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47787" y="1156782"/>
            <a:ext cx="2561576" cy="69449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sp>
        <p:nvSpPr>
          <p:cNvPr id="21" name="ZoneTexte 2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489391" y="2413000"/>
            <a:ext cx="1620893" cy="85921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8312727" y="704292"/>
            <a:ext cx="546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</a:t>
            </a:r>
            <a:r>
              <a:rPr lang="fr-FR" baseline="-25000" dirty="0" smtClean="0"/>
              <a:t>eau</a:t>
            </a:r>
            <a:endParaRPr lang="fr-FR" dirty="0"/>
          </a:p>
        </p:txBody>
      </p:sp>
      <p:sp>
        <p:nvSpPr>
          <p:cNvPr id="4" name="Ellipse 3"/>
          <p:cNvSpPr/>
          <p:nvPr/>
        </p:nvSpPr>
        <p:spPr>
          <a:xfrm>
            <a:off x="7585365" y="992937"/>
            <a:ext cx="877454" cy="1004482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748128"/>
              </p:ext>
            </p:extLst>
          </p:nvPr>
        </p:nvGraphicFramePr>
        <p:xfrm>
          <a:off x="0" y="1114424"/>
          <a:ext cx="57277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Document" r:id="rId5" imgW="5727700" imgH="1828800" progId="Word.Document.12">
                  <p:embed/>
                </p:oleObj>
              </mc:Choice>
              <mc:Fallback>
                <p:oleObj name="Document" r:id="rId5" imgW="5727700" imgH="182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14424"/>
                        <a:ext cx="5727700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9"/>
          <p:cNvCxnSpPr/>
          <p:nvPr/>
        </p:nvCxnSpPr>
        <p:spPr>
          <a:xfrm>
            <a:off x="5749634" y="577289"/>
            <a:ext cx="0" cy="4248846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992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Sites tétraédriques</a:t>
            </a:r>
            <a:endParaRPr lang="fr-FR" dirty="0"/>
          </a:p>
        </p:txBody>
      </p:sp>
      <p:pic>
        <p:nvPicPr>
          <p:cNvPr id="6" name="Image 5" descr="Capture d’écran 2020-04-24 à 17.37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52" y="1286053"/>
            <a:ext cx="7905541" cy="280550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025008" y="4072599"/>
            <a:ext cx="523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u="sng" dirty="0" smtClean="0"/>
              <a:t>Sites tétraédriques de la maille cubique face centrée</a:t>
            </a:r>
            <a:endParaRPr lang="fr-FR" b="1" i="1" u="sng" dirty="0"/>
          </a:p>
        </p:txBody>
      </p:sp>
      <p:sp>
        <p:nvSpPr>
          <p:cNvPr id="8" name="ZoneTexte 7"/>
          <p:cNvSpPr txBox="1"/>
          <p:nvPr/>
        </p:nvSpPr>
        <p:spPr>
          <a:xfrm>
            <a:off x="343221" y="1212628"/>
            <a:ext cx="193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Atomes de cuivre :</a:t>
            </a:r>
            <a:endParaRPr lang="fr-FR" dirty="0"/>
          </a:p>
        </p:txBody>
      </p:sp>
      <p:sp>
        <p:nvSpPr>
          <p:cNvPr id="9" name="Ellipse 8"/>
          <p:cNvSpPr/>
          <p:nvPr/>
        </p:nvSpPr>
        <p:spPr>
          <a:xfrm>
            <a:off x="2219500" y="1338466"/>
            <a:ext cx="160170" cy="1601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5594513" y="2825650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421916" y="3572924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5941406" y="3035249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379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écran 2020-04-25 à 10.21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15" y="1130030"/>
            <a:ext cx="6415694" cy="2626512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Taille des sites tétraédriques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 rot="1495798">
            <a:off x="2642807" y="3637881"/>
            <a:ext cx="366103" cy="2091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2642807" y="2024859"/>
            <a:ext cx="11442" cy="823672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814419" y="2276537"/>
            <a:ext cx="46619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FF0000"/>
                </a:solidFill>
              </a:rPr>
              <a:t>a/2</a:t>
            </a:r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858054" y="3695083"/>
            <a:ext cx="177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 smtClean="0"/>
              <a:t>1/8</a:t>
            </a:r>
            <a:r>
              <a:rPr lang="fr-FR" i="1" u="sng" baseline="30000" dirty="0" smtClean="0"/>
              <a:t>ième</a:t>
            </a:r>
            <a:r>
              <a:rPr lang="fr-FR" i="1" u="sng" dirty="0" smtClean="0"/>
              <a:t> de maille</a:t>
            </a:r>
            <a:endParaRPr lang="fr-FR" i="1" u="sng" dirty="0"/>
          </a:p>
        </p:txBody>
      </p:sp>
      <p:cxnSp>
        <p:nvCxnSpPr>
          <p:cNvPr id="23" name="Connecteur droit avec flèche 22"/>
          <p:cNvCxnSpPr/>
          <p:nvPr/>
        </p:nvCxnSpPr>
        <p:spPr>
          <a:xfrm>
            <a:off x="4717250" y="2268778"/>
            <a:ext cx="671332" cy="431034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022366"/>
              </p:ext>
            </p:extLst>
          </p:nvPr>
        </p:nvGraphicFramePr>
        <p:xfrm>
          <a:off x="3884178" y="2199486"/>
          <a:ext cx="1186354" cy="515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Document" r:id="rId4" imgW="5727700" imgH="2489200" progId="Word.Document.12">
                  <p:embed/>
                </p:oleObj>
              </mc:Choice>
              <mc:Fallback>
                <p:oleObj name="Document" r:id="rId4" imgW="5727700" imgH="2489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84178" y="2199486"/>
                        <a:ext cx="1186354" cy="5155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5695565" y="4542864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Chimie, tout-en-un PCSI, SCHOTT</a:t>
            </a:r>
            <a:endParaRPr lang="fr-FR" u="sng" dirty="0"/>
          </a:p>
        </p:txBody>
      </p:sp>
    </p:spTree>
    <p:extLst>
      <p:ext uri="{BB962C8B-B14F-4D97-AF65-F5344CB8AC3E}">
        <p14:creationId xmlns:p14="http://schemas.microsoft.com/office/powerpoint/2010/main" val="152742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Sites octaédriques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025008" y="4072599"/>
            <a:ext cx="5263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u="sng" dirty="0" smtClean="0"/>
              <a:t>Sites octaédriques de la maille cubique face centrée</a:t>
            </a:r>
            <a:endParaRPr lang="fr-FR" b="1" i="1" u="sng" dirty="0"/>
          </a:p>
        </p:txBody>
      </p:sp>
      <p:pic>
        <p:nvPicPr>
          <p:cNvPr id="2" name="Image 1" descr="Capture d’écran 2020-04-24 à 17.37.5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"/>
          <a:stretch/>
        </p:blipFill>
        <p:spPr>
          <a:xfrm>
            <a:off x="343222" y="923844"/>
            <a:ext cx="8042830" cy="305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70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70DD802-C074-43F8-A45A-E61A76B58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76" y="245717"/>
            <a:ext cx="5797296" cy="891815"/>
          </a:xfrm>
        </p:spPr>
        <p:txBody>
          <a:bodyPr/>
          <a:lstStyle/>
          <a:p>
            <a:r>
              <a:rPr lang="fr-FR" dirty="0" smtClean="0"/>
              <a:t>Différents types d’alliages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2FEB4FA-A3B9-4A04-945C-7FBBB06D9B8A}"/>
              </a:ext>
            </a:extLst>
          </p:cNvPr>
          <p:cNvSpPr/>
          <p:nvPr/>
        </p:nvSpPr>
        <p:spPr>
          <a:xfrm>
            <a:off x="104091" y="1533477"/>
            <a:ext cx="6247940" cy="103906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fr-FR" sz="2100" b="1" u="sng" dirty="0">
                <a:latin typeface="Times New Roman" panose="02020603050405020304" pitchFamily="18" charset="0"/>
                <a:ea typeface="Calibri" panose="020F0502020204030204" pitchFamily="34" charset="0"/>
              </a:rPr>
              <a:t>Alliage d’insertion : </a:t>
            </a:r>
            <a:r>
              <a:rPr lang="fr-FR" sz="2100" dirty="0">
                <a:solidFill>
                  <a:srgbClr val="D16958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Des atomes ou des ions suffisamment petits peuvent occuper les sites interstitiels de la maille.</a:t>
            </a:r>
            <a:endParaRPr lang="en-GB" sz="2100" dirty="0">
              <a:solidFill>
                <a:srgbClr val="D16958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609CDCF-3F38-4804-B8DE-E830A472B4AA}"/>
              </a:ext>
            </a:extLst>
          </p:cNvPr>
          <p:cNvSpPr/>
          <p:nvPr/>
        </p:nvSpPr>
        <p:spPr>
          <a:xfrm>
            <a:off x="249052" y="2956781"/>
            <a:ext cx="3063331" cy="168507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fr-FR" sz="2100" b="1" u="sng" dirty="0">
                <a:latin typeface="Times New Roman" panose="02020603050405020304" pitchFamily="18" charset="0"/>
                <a:ea typeface="Calibri" panose="020F0502020204030204" pitchFamily="34" charset="0"/>
              </a:rPr>
              <a:t>Alliage de substitution : </a:t>
            </a:r>
            <a:r>
              <a:rPr lang="fr-FR" sz="2100" dirty="0">
                <a:solidFill>
                  <a:srgbClr val="D16958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</a:t>
            </a:r>
            <a:r>
              <a:rPr lang="fr-FR" sz="2100" dirty="0" smtClean="0">
                <a:solidFill>
                  <a:srgbClr val="D16958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 </a:t>
            </a:r>
            <a:r>
              <a:rPr lang="fr-FR" sz="2100" dirty="0">
                <a:solidFill>
                  <a:srgbClr val="D16958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remplace certains atomes du réseau hôte par des atomes d’un autre élément </a:t>
            </a:r>
            <a:endParaRPr lang="en-GB" sz="2100" dirty="0">
              <a:solidFill>
                <a:srgbClr val="D16958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050017" y="2825650"/>
            <a:ext cx="426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Ag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4427561" y="3191727"/>
            <a:ext cx="125848" cy="22879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Capture d’écran 2020-04-25 à 10.15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027" y="3050937"/>
            <a:ext cx="3822700" cy="130810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747938" y="4385762"/>
            <a:ext cx="3288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Chimie, tout-en-un PCSI, SCHOTT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3394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70DD802-C074-43F8-A45A-E61A76B58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177077"/>
            <a:ext cx="5797296" cy="891815"/>
          </a:xfrm>
        </p:spPr>
        <p:txBody>
          <a:bodyPr/>
          <a:lstStyle/>
          <a:p>
            <a:r>
              <a:rPr lang="fr-FR" dirty="0"/>
              <a:t>III.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dirty="0"/>
              <a:t> Matériaux covalents</a:t>
            </a:r>
            <a:endParaRPr lang="en-GB" dirty="0"/>
          </a:p>
        </p:txBody>
      </p:sp>
      <p:pic>
        <p:nvPicPr>
          <p:cNvPr id="6" name="Image 5" descr="Diamant (cristal) — Wikipédia">
            <a:extLst>
              <a:ext uri="{FF2B5EF4-FFF2-40B4-BE49-F238E27FC236}">
                <a16:creationId xmlns="" xmlns:a16="http://schemas.microsoft.com/office/drawing/2014/main" id="{EFABA9C4-2CEB-4799-A651-A7462E3EE5B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466" y="1239824"/>
            <a:ext cx="2967539" cy="2136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9E126B6C-DE79-4F50-A339-2F1AF598B41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" t="30679" r="10743" b="17994"/>
          <a:stretch/>
        </p:blipFill>
        <p:spPr bwMode="auto">
          <a:xfrm>
            <a:off x="541860" y="1109259"/>
            <a:ext cx="4587290" cy="18167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 descr="GC6YFTY Dans la mine des mines (Earthcache) in Provence-Alpes-Côte ...">
            <a:extLst>
              <a:ext uri="{FF2B5EF4-FFF2-40B4-BE49-F238E27FC236}">
                <a16:creationId xmlns="" xmlns:a16="http://schemas.microsoft.com/office/drawing/2014/main" id="{6E91FFF8-A9CF-4CD5-886A-F3238AB7D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75" y="2926025"/>
            <a:ext cx="4457261" cy="209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D86E7A88-4C99-42B4-B0D1-F87846AF3AC2}"/>
              </a:ext>
            </a:extLst>
          </p:cNvPr>
          <p:cNvSpPr txBox="1"/>
          <p:nvPr/>
        </p:nvSpPr>
        <p:spPr>
          <a:xfrm>
            <a:off x="6268477" y="4737107"/>
            <a:ext cx="2832083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100" dirty="0"/>
              <a:t>Cours Aurélien Bailly / Géocaching / Wikipédia.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291578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74688" y="144463"/>
            <a:ext cx="7543800" cy="6937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>
                <a:latin typeface="Calibri Light" charset="0"/>
              </a:rPr>
              <a:t>Diamant</a:t>
            </a:r>
          </a:p>
        </p:txBody>
      </p:sp>
      <p:pic>
        <p:nvPicPr>
          <p:cNvPr id="6" name="Image 5" descr="Capture d’écran 2020-04-25 à 10.27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23" y="1914886"/>
            <a:ext cx="7777392" cy="283744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604" y="221763"/>
            <a:ext cx="2327035" cy="154563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6363321" y="1741212"/>
            <a:ext cx="2237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 smtClean="0"/>
              <a:t>Diamant, (Wikipédia)</a:t>
            </a:r>
            <a:endParaRPr lang="fr-FR" i="1" u="sng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Formation de cristaux de sulfate de cuivre :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99" y="974953"/>
            <a:ext cx="3994659" cy="417013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l="8759" t="78720" r="66515" b="18178"/>
          <a:stretch/>
        </p:blipFill>
        <p:spPr>
          <a:xfrm>
            <a:off x="1232330" y="4521208"/>
            <a:ext cx="1086522" cy="14229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/>
          <a:srcRect l="10819" t="58123" r="78878" b="28059"/>
          <a:stretch/>
        </p:blipFill>
        <p:spPr>
          <a:xfrm>
            <a:off x="1419723" y="3997307"/>
            <a:ext cx="981747" cy="69726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63535" y="3563339"/>
            <a:ext cx="2681025" cy="15817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4008175" y="890126"/>
            <a:ext cx="965161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Arial"/>
                <a:cs typeface="Arial"/>
              </a:rPr>
              <a:t>Baguette en verre</a:t>
            </a:r>
            <a:endParaRPr lang="fr-FR" sz="1400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69935" y="4688142"/>
            <a:ext cx="2681025" cy="3085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5875424" y="4154050"/>
            <a:ext cx="3121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u="sng" dirty="0" smtClean="0"/>
              <a:t>Résultats au bout de quelques</a:t>
            </a:r>
          </a:p>
          <a:p>
            <a:pPr algn="ctr"/>
            <a:r>
              <a:rPr lang="fr-FR" b="1" u="sng" dirty="0" smtClean="0"/>
              <a:t>heures</a:t>
            </a:r>
            <a:endParaRPr lang="fr-FR" b="1" u="sng" dirty="0"/>
          </a:p>
        </p:txBody>
      </p:sp>
      <p:pic>
        <p:nvPicPr>
          <p:cNvPr id="16" name="Image 15" descr="Capture d’écran 2020-06-22 à 11.34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449" y="1377696"/>
            <a:ext cx="2679700" cy="2654300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747781" y="4775756"/>
            <a:ext cx="2415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Dispositif expérimental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3622294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écran 2020-04-25 à 10.28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39" y="2958"/>
            <a:ext cx="7785100" cy="31623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74688" y="144464"/>
            <a:ext cx="7543800" cy="549404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>
                <a:latin typeface="Calibri Light" charset="0"/>
              </a:rPr>
              <a:t>Graphite</a:t>
            </a:r>
          </a:p>
        </p:txBody>
      </p:sp>
      <p:sp>
        <p:nvSpPr>
          <p:cNvPr id="4" name="Rectangle 3"/>
          <p:cNvSpPr/>
          <p:nvPr/>
        </p:nvSpPr>
        <p:spPr>
          <a:xfrm>
            <a:off x="5022881" y="3133317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/>
              <a:t>Chimie, tout-en-un PCSI, SCHOTT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17" y="3216475"/>
            <a:ext cx="2306031" cy="153585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099835" y="4775756"/>
            <a:ext cx="176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 smtClean="0"/>
              <a:t>Bloc de graphite</a:t>
            </a:r>
            <a:endParaRPr lang="fr-FR" i="1" u="sng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74688" y="144463"/>
            <a:ext cx="7543800" cy="6937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>
                <a:latin typeface="Calibri Light" charset="0"/>
              </a:rPr>
              <a:t>Cristaux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 </a:t>
            </a:r>
            <a:r>
              <a:rPr lang="fr-FR" dirty="0">
                <a:latin typeface="Calibri Light" charset="0"/>
              </a:rPr>
              <a:t>ioniques</a:t>
            </a:r>
          </a:p>
        </p:txBody>
      </p:sp>
      <p:pic>
        <p:nvPicPr>
          <p:cNvPr id="2" name="Image 1" descr="Capture d’écran 2020-04-25 à 10.38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38" y="1311084"/>
            <a:ext cx="8510614" cy="22873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16823" y="4455593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/>
              <a:t>Chimie, tout-en-un PCSI, SCHOTT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74FFE9B4-0DF3-4893-A299-F6DE76ED2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31</a:t>
            </a:fld>
            <a:endParaRPr lang="fr-FR"/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xmlns="" id="{EF1273CB-A515-411D-9417-9BE0A8E46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402224"/>
              </p:ext>
            </p:extLst>
          </p:nvPr>
        </p:nvGraphicFramePr>
        <p:xfrm>
          <a:off x="834887" y="539916"/>
          <a:ext cx="7871790" cy="40732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4358">
                  <a:extLst>
                    <a:ext uri="{9D8B030D-6E8A-4147-A177-3AD203B41FA5}">
                      <a16:colId xmlns:a16="http://schemas.microsoft.com/office/drawing/2014/main" xmlns="" val="3226003108"/>
                    </a:ext>
                  </a:extLst>
                </a:gridCol>
                <a:gridCol w="1574358">
                  <a:extLst>
                    <a:ext uri="{9D8B030D-6E8A-4147-A177-3AD203B41FA5}">
                      <a16:colId xmlns:a16="http://schemas.microsoft.com/office/drawing/2014/main" xmlns="" val="2406562421"/>
                    </a:ext>
                  </a:extLst>
                </a:gridCol>
                <a:gridCol w="1574358">
                  <a:extLst>
                    <a:ext uri="{9D8B030D-6E8A-4147-A177-3AD203B41FA5}">
                      <a16:colId xmlns:a16="http://schemas.microsoft.com/office/drawing/2014/main" xmlns="" val="3791924202"/>
                    </a:ext>
                  </a:extLst>
                </a:gridCol>
                <a:gridCol w="1574358">
                  <a:extLst>
                    <a:ext uri="{9D8B030D-6E8A-4147-A177-3AD203B41FA5}">
                      <a16:colId xmlns:a16="http://schemas.microsoft.com/office/drawing/2014/main" xmlns="" val="3679596009"/>
                    </a:ext>
                  </a:extLst>
                </a:gridCol>
                <a:gridCol w="1574358">
                  <a:extLst>
                    <a:ext uri="{9D8B030D-6E8A-4147-A177-3AD203B41FA5}">
                      <a16:colId xmlns:a16="http://schemas.microsoft.com/office/drawing/2014/main" xmlns="" val="3697291654"/>
                    </a:ext>
                  </a:extLst>
                </a:gridCol>
              </a:tblGrid>
              <a:tr h="537978">
                <a:tc>
                  <a:txBody>
                    <a:bodyPr/>
                    <a:lstStyle/>
                    <a:p>
                      <a:pPr algn="ctr"/>
                      <a:endParaRPr lang="fr-FR" sz="1000"/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Cristaux métalliques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Cristaux covalents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Cristaux ioniques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Cristaux moléculaires</a:t>
                      </a:r>
                    </a:p>
                  </a:txBody>
                  <a:tcPr marL="68580" marR="68580" marT="34301" marB="34301" anchor="ctr"/>
                </a:tc>
                <a:extLst>
                  <a:ext uri="{0D108BD9-81ED-4DB2-BD59-A6C34878D82A}">
                    <a16:rowId xmlns:a16="http://schemas.microsoft.com/office/drawing/2014/main" xmlns="" val="3368200419"/>
                  </a:ext>
                </a:extLst>
              </a:tr>
              <a:tr h="537978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Nœuds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Cations métalliques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Atomes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Cations/Anions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Molécules</a:t>
                      </a:r>
                    </a:p>
                  </a:txBody>
                  <a:tcPr marL="68580" marR="68580" marT="34301" marB="34301" anchor="ctr"/>
                </a:tc>
                <a:extLst>
                  <a:ext uri="{0D108BD9-81ED-4DB2-BD59-A6C34878D82A}">
                    <a16:rowId xmlns:a16="http://schemas.microsoft.com/office/drawing/2014/main" xmlns="" val="2505768494"/>
                  </a:ext>
                </a:extLst>
              </a:tr>
              <a:tr h="999103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Interaction responsable de la cohésion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Délocalisation des électrons de valence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Liaisons covalentes 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Électrostatique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Interactions de van der Waals</a:t>
                      </a:r>
                    </a:p>
                    <a:p>
                      <a:pPr algn="ctr"/>
                      <a:r>
                        <a:rPr lang="fr-FR" sz="1000" dirty="0"/>
                        <a:t>Liaisons hydrogènes</a:t>
                      </a:r>
                    </a:p>
                  </a:txBody>
                  <a:tcPr marL="68580" marR="68580" marT="34301" marB="34301" anchor="ctr"/>
                </a:tc>
                <a:extLst>
                  <a:ext uri="{0D108BD9-81ED-4DB2-BD59-A6C34878D82A}">
                    <a16:rowId xmlns:a16="http://schemas.microsoft.com/office/drawing/2014/main" xmlns="" val="2288610588"/>
                  </a:ext>
                </a:extLst>
              </a:tr>
              <a:tr h="768540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Localisation des électrons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Délocalisés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Engagés dans les liaisons covalentes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Sur les anions 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Sur les molécules</a:t>
                      </a:r>
                    </a:p>
                  </a:txBody>
                  <a:tcPr marL="68580" marR="68580" marT="34301" marB="34301" anchor="ctr"/>
                </a:tc>
                <a:extLst>
                  <a:ext uri="{0D108BD9-81ED-4DB2-BD59-A6C34878D82A}">
                    <a16:rowId xmlns:a16="http://schemas.microsoft.com/office/drawing/2014/main" xmlns="" val="3496230226"/>
                  </a:ext>
                </a:extLst>
              </a:tr>
              <a:tr h="1229665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Propriétés macroscopiques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Malléable</a:t>
                      </a:r>
                    </a:p>
                    <a:p>
                      <a:pPr algn="ctr"/>
                      <a:r>
                        <a:rPr lang="fr-FR" sz="1000" dirty="0"/>
                        <a:t>Ductile</a:t>
                      </a:r>
                    </a:p>
                    <a:p>
                      <a:pPr algn="ctr"/>
                      <a:r>
                        <a:rPr lang="fr-FR" sz="1000" dirty="0"/>
                        <a:t>Conducteur électrique et thermique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Dépend du cristal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Isolant électrique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Isolant électrique</a:t>
                      </a:r>
                    </a:p>
                  </a:txBody>
                  <a:tcPr marL="68580" marR="68580" marT="34301" marB="34301" anchor="ctr"/>
                </a:tc>
                <a:extLst>
                  <a:ext uri="{0D108BD9-81ED-4DB2-BD59-A6C34878D82A}">
                    <a16:rowId xmlns:a16="http://schemas.microsoft.com/office/drawing/2014/main" xmlns="" val="2539641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2322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628866" y="259837"/>
            <a:ext cx="7660128" cy="661903"/>
          </a:xfrm>
        </p:spPr>
        <p:txBody>
          <a:bodyPr/>
          <a:lstStyle/>
          <a:p>
            <a:r>
              <a:rPr lang="fr-FR" dirty="0" smtClean="0"/>
              <a:t>Figure de diffraction : Ordre à l’échelle microscopique 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091" y="1085096"/>
            <a:ext cx="2990273" cy="288063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408546" y="4156481"/>
            <a:ext cx="530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u="sng" dirty="0" smtClean="0"/>
              <a:t>Cliché d’une figure de diffraction d’un cristal par des rayons X</a:t>
            </a:r>
            <a:endParaRPr lang="fr-FR" sz="1600" i="1" u="sng" dirty="0"/>
          </a:p>
        </p:txBody>
      </p:sp>
      <p:sp>
        <p:nvSpPr>
          <p:cNvPr id="2" name="ZoneTexte 1"/>
          <p:cNvSpPr txBox="1"/>
          <p:nvPr/>
        </p:nvSpPr>
        <p:spPr>
          <a:xfrm>
            <a:off x="7620273" y="4752333"/>
            <a:ext cx="112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Wikipédia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3590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graphène</a:t>
            </a:r>
            <a:endParaRPr lang="fr-FR" dirty="0"/>
          </a:p>
        </p:txBody>
      </p:sp>
      <p:pic>
        <p:nvPicPr>
          <p:cNvPr id="6" name="Image 5" descr="Capture d’écran 2020-04-23 à 19.06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44" y="1092918"/>
            <a:ext cx="3536038" cy="3112160"/>
          </a:xfrm>
          <a:prstGeom prst="rect">
            <a:avLst/>
          </a:prstGeom>
        </p:spPr>
      </p:pic>
      <p:pic>
        <p:nvPicPr>
          <p:cNvPr id="7" name="Image 6" descr="Capture d’écran 2020-04-23 à 19.12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779" y="727385"/>
            <a:ext cx="4444311" cy="356331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951182" y="44335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177637" y="4318121"/>
            <a:ext cx="2083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Graphène</a:t>
            </a:r>
            <a:r>
              <a:rPr lang="fr-FR" sz="1600" dirty="0" smtClean="0"/>
              <a:t> : image STM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4514274" y="4433580"/>
            <a:ext cx="4395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Plan de </a:t>
            </a:r>
            <a:r>
              <a:rPr lang="fr-FR" sz="1600" dirty="0" err="1" smtClean="0"/>
              <a:t>Graphène</a:t>
            </a:r>
            <a:r>
              <a:rPr lang="fr-FR" sz="1600" dirty="0" smtClean="0"/>
              <a:t> dans le modèle du cristal parfait</a:t>
            </a:r>
            <a:endParaRPr lang="fr-FR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6283171" y="4868089"/>
            <a:ext cx="2860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smtClean="0"/>
              <a:t>Cours MPSI, David  Malka, Jeanne d’Albret</a:t>
            </a:r>
            <a:endParaRPr lang="fr-FR" sz="1200" i="1" dirty="0"/>
          </a:p>
        </p:txBody>
      </p:sp>
    </p:spTree>
    <p:extLst>
      <p:ext uri="{BB962C8B-B14F-4D97-AF65-F5344CB8AC3E}">
        <p14:creationId xmlns:p14="http://schemas.microsoft.com/office/powerpoint/2010/main" val="419862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Réseau et Nœuds du </a:t>
            </a:r>
            <a:r>
              <a:rPr lang="fr-FR" dirty="0" err="1" smtClean="0"/>
              <a:t>graphène</a:t>
            </a:r>
            <a:endParaRPr lang="fr-FR" dirty="0"/>
          </a:p>
        </p:txBody>
      </p:sp>
      <p:pic>
        <p:nvPicPr>
          <p:cNvPr id="6" name="Image 5" descr="Capture d’écran 2020-04-23 à 19.31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41" y="963750"/>
            <a:ext cx="3977985" cy="352165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357091" y="1143032"/>
            <a:ext cx="175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Nœud du réseau</a:t>
            </a:r>
            <a:endParaRPr lang="fr-FR" dirty="0"/>
          </a:p>
        </p:txBody>
      </p:sp>
      <p:sp>
        <p:nvSpPr>
          <p:cNvPr id="23" name="Ellipse 22"/>
          <p:cNvSpPr/>
          <p:nvPr/>
        </p:nvSpPr>
        <p:spPr>
          <a:xfrm>
            <a:off x="5003797" y="125153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304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Réseau et Nœuds du </a:t>
            </a:r>
            <a:r>
              <a:rPr lang="fr-FR" dirty="0" err="1" smtClean="0"/>
              <a:t>graphène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958272" y="1581772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357091" y="1143032"/>
            <a:ext cx="175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Nœud du réseau</a:t>
            </a:r>
            <a:endParaRPr lang="fr-FR" dirty="0"/>
          </a:p>
        </p:txBody>
      </p:sp>
      <p:sp>
        <p:nvSpPr>
          <p:cNvPr id="9" name="Ellipse 8"/>
          <p:cNvSpPr/>
          <p:nvPr/>
        </p:nvSpPr>
        <p:spPr>
          <a:xfrm>
            <a:off x="1283854" y="204590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678708" y="255622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2131289" y="315891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2653143" y="385396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082962" y="3172764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1457035" y="1191520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1805707" y="157483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2200561" y="205051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2641597" y="253774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174997" y="317506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786907" y="389090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2262907" y="117764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2657762" y="1572511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096488" y="2045888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604489" y="2553901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4227943" y="3165828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050307" y="119149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512126" y="1595602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858489" y="119149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4008579" y="2022796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4366488" y="1584056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854364" y="1085303"/>
            <a:ext cx="3798454" cy="3336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1533234" y="385396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5003797" y="125153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3324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Motif du </a:t>
            </a:r>
            <a:r>
              <a:rPr lang="fr-FR" dirty="0" err="1" smtClean="0"/>
              <a:t>graphène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958272" y="1581772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357091" y="1143032"/>
            <a:ext cx="175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Nœud du réseau</a:t>
            </a:r>
            <a:endParaRPr lang="fr-FR" dirty="0"/>
          </a:p>
        </p:txBody>
      </p:sp>
      <p:sp>
        <p:nvSpPr>
          <p:cNvPr id="9" name="Ellipse 8"/>
          <p:cNvSpPr/>
          <p:nvPr/>
        </p:nvSpPr>
        <p:spPr>
          <a:xfrm>
            <a:off x="1283854" y="204590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678708" y="255622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2131289" y="315891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2653143" y="385396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082962" y="3172764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1457035" y="1191520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1805707" y="157483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2200561" y="205051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2641597" y="253774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174997" y="317506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786907" y="389090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2262907" y="117764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2657762" y="1572511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096488" y="2045888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604489" y="2553901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4227943" y="3165828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050307" y="119149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512126" y="1595602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858489" y="119149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4008579" y="2022796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4366488" y="1584056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854364" y="1085303"/>
            <a:ext cx="3798454" cy="3336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>
            <a:off x="2092036" y="3627678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20069101">
            <a:off x="1270000" y="3625376"/>
            <a:ext cx="1281546" cy="461831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1533234" y="385396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5003797" y="125153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073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Motif du </a:t>
            </a:r>
            <a:r>
              <a:rPr lang="fr-FR" dirty="0" err="1"/>
              <a:t>graphène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958272" y="1581772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357091" y="1143032"/>
            <a:ext cx="175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Nœud du réseau</a:t>
            </a:r>
            <a:endParaRPr lang="fr-FR" dirty="0"/>
          </a:p>
        </p:txBody>
      </p:sp>
      <p:sp>
        <p:nvSpPr>
          <p:cNvPr id="9" name="Ellipse 8"/>
          <p:cNvSpPr/>
          <p:nvPr/>
        </p:nvSpPr>
        <p:spPr>
          <a:xfrm>
            <a:off x="1283854" y="204590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678708" y="255622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2131289" y="315891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2653143" y="385396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082962" y="3172764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1457035" y="1191520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1805707" y="1574833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2200561" y="205051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2641597" y="253774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174997" y="317506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786907" y="3890907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2262907" y="117764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2657762" y="1572511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096488" y="2045888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604489" y="2553901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4227943" y="3165828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050307" y="119149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512126" y="1595602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858489" y="1191499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4008579" y="2022796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4366488" y="1584056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854364" y="1085303"/>
            <a:ext cx="3798454" cy="3336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1627909" y="2955718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>
            <a:off x="2092036" y="3627678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3188854" y="3650770"/>
            <a:ext cx="215999" cy="21599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20069101">
            <a:off x="1270000" y="3625376"/>
            <a:ext cx="1281546" cy="461831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14" idx="1"/>
          </p:cNvCxnSpPr>
          <p:nvPr/>
        </p:nvCxnSpPr>
        <p:spPr>
          <a:xfrm flipH="1" flipV="1">
            <a:off x="1212274" y="3313640"/>
            <a:ext cx="351394" cy="56906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 flipV="1">
            <a:off x="1633763" y="3952104"/>
            <a:ext cx="1124779" cy="1373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1533234" y="3853965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>
            <a:off x="4957615" y="1251534"/>
            <a:ext cx="207818" cy="196278"/>
          </a:xfrm>
          <a:prstGeom prst="ellipse">
            <a:avLst/>
          </a:prstGeom>
          <a:solidFill>
            <a:srgbClr val="FF0000"/>
          </a:solidFill>
          <a:ln w="63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612219"/>
      </p:ext>
    </p:extLst>
  </p:cSld>
  <p:clrMapOvr>
    <a:masterClrMapping/>
  </p:clrMapOvr>
</p:sld>
</file>

<file path=ppt/theme/theme1.xml><?xml version="1.0" encoding="utf-8"?>
<a:theme xmlns:a="http://schemas.openxmlformats.org/drawingml/2006/main" name="text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Merci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3136</TotalTime>
  <Words>431</Words>
  <Application>Microsoft Macintosh PowerPoint</Application>
  <PresentationFormat>Personnalisé</PresentationFormat>
  <Paragraphs>121</Paragraphs>
  <Slides>32</Slides>
  <Notes>1</Notes>
  <HiddenSlides>0</HiddenSlides>
  <MMClips>0</MMClips>
  <ScaleCrop>false</ScaleCrop>
  <HeadingPairs>
    <vt:vector size="6" baseType="variant">
      <vt:variant>
        <vt:lpstr>Thème</vt:lpstr>
      </vt:variant>
      <vt:variant>
        <vt:i4>2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5" baseType="lpstr">
      <vt:lpstr>texte</vt:lpstr>
      <vt:lpstr>Merci</vt:lpstr>
      <vt:lpstr>Document</vt:lpstr>
      <vt:lpstr>Solides Cristallins</vt:lpstr>
      <vt:lpstr>Présentation de cristaux : ordre à l’échelle macroscopique</vt:lpstr>
      <vt:lpstr>Formation de cristaux de sulfate de cuivre :</vt:lpstr>
      <vt:lpstr>Figure de diffraction : Ordre à l’échelle microscopique </vt:lpstr>
      <vt:lpstr>Le graphène</vt:lpstr>
      <vt:lpstr>Réseau et Nœuds du graphène</vt:lpstr>
      <vt:lpstr>Réseau et Nœuds du graphène</vt:lpstr>
      <vt:lpstr>Motif du graphène</vt:lpstr>
      <vt:lpstr>Motif du graphène</vt:lpstr>
      <vt:lpstr>Motif du graphène</vt:lpstr>
      <vt:lpstr>Motif du graphène</vt:lpstr>
      <vt:lpstr>Maille</vt:lpstr>
      <vt:lpstr>Maille</vt:lpstr>
      <vt:lpstr>Le cas d’un réseau 3D (exemple du sodium)</vt:lpstr>
      <vt:lpstr>Empilement compacts</vt:lpstr>
      <vt:lpstr>Empilement compacts</vt:lpstr>
      <vt:lpstr>Structure hexagonale compacte (ABA)</vt:lpstr>
      <vt:lpstr>Réseau cubique faces centrées (ABC)</vt:lpstr>
      <vt:lpstr>Etude de la maille cubique face centrée du cuivre</vt:lpstr>
      <vt:lpstr>Coordinence de la maille cfc</vt:lpstr>
      <vt:lpstr>Structure cubique centré</vt:lpstr>
      <vt:lpstr>Mesure de la masse volumique du Cuivre</vt:lpstr>
      <vt:lpstr>Gestion des incertitudes </vt:lpstr>
      <vt:lpstr>Sites tétraédriques</vt:lpstr>
      <vt:lpstr>Taille des sites tétraédriques</vt:lpstr>
      <vt:lpstr>Sites octaédriques</vt:lpstr>
      <vt:lpstr>Différents types d’alliages</vt:lpstr>
      <vt:lpstr>III. 2 Matériaux covalents</vt:lpstr>
      <vt:lpstr>Diamant</vt:lpstr>
      <vt:lpstr>Graphite</vt:lpstr>
      <vt:lpstr>Cristaux ioniques</vt:lpstr>
      <vt:lpstr>Présentation PowerPoint</vt:lpstr>
    </vt:vector>
  </TitlesOfParts>
  <Company>RENAULT 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PIRONNEAU Marc</dc:creator>
  <dc:description/>
  <cp:lastModifiedBy>matthis chapon</cp:lastModifiedBy>
  <cp:revision>82</cp:revision>
  <cp:lastPrinted>2015-03-31T14:07:15Z</cp:lastPrinted>
  <dcterms:created xsi:type="dcterms:W3CDTF">2020-03-24T08:48:58Z</dcterms:created>
  <dcterms:modified xsi:type="dcterms:W3CDTF">2020-06-22T09:52:40Z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RENAULT DeSign</vt:lpwstr>
  </property>
  <property fmtid="{D5CDD505-2E9C-101B-9397-08002B2CF9AE}" pid="4" name="ContentTypeId">
    <vt:lpwstr>0x0101008477E3DB2009FC49ADD3BBFEB391E983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SIP_Label_fd1c0902-ed92-4fed-896d-2e7725de02d4_ActionId">
    <vt:lpwstr>bfe6ccbd-fb37-4aeb-8e54-00004c58dbb4</vt:lpwstr>
  </property>
  <property fmtid="{D5CDD505-2E9C-101B-9397-08002B2CF9AE}" pid="10" name="MSIP_Label_fd1c0902-ed92-4fed-896d-2e7725de02d4_ContentBits">
    <vt:lpwstr>2</vt:lpwstr>
  </property>
  <property fmtid="{D5CDD505-2E9C-101B-9397-08002B2CF9AE}" pid="11" name="MSIP_Label_fd1c0902-ed92-4fed-896d-2e7725de02d4_Enabled">
    <vt:lpwstr>true</vt:lpwstr>
  </property>
  <property fmtid="{D5CDD505-2E9C-101B-9397-08002B2CF9AE}" pid="12" name="MSIP_Label_fd1c0902-ed92-4fed-896d-2e7725de02d4_Method">
    <vt:lpwstr>Standard</vt:lpwstr>
  </property>
  <property fmtid="{D5CDD505-2E9C-101B-9397-08002B2CF9AE}" pid="13" name="MSIP_Label_fd1c0902-ed92-4fed-896d-2e7725de02d4_Name">
    <vt:lpwstr>Anyone (not protected)</vt:lpwstr>
  </property>
  <property fmtid="{D5CDD505-2E9C-101B-9397-08002B2CF9AE}" pid="14" name="MSIP_Label_fd1c0902-ed92-4fed-896d-2e7725de02d4_SetDate">
    <vt:lpwstr>2020-03-24T08:50:27Z</vt:lpwstr>
  </property>
  <property fmtid="{D5CDD505-2E9C-101B-9397-08002B2CF9AE}" pid="15" name="MSIP_Label_fd1c0902-ed92-4fed-896d-2e7725de02d4_SiteId">
    <vt:lpwstr>d6b0bbee-7cd9-4d60-bce6-4a67b543e2ae</vt:lpwstr>
  </property>
  <property fmtid="{D5CDD505-2E9C-101B-9397-08002B2CF9AE}" pid="16" name="Notes">
    <vt:i4>0</vt:i4>
  </property>
  <property fmtid="{D5CDD505-2E9C-101B-9397-08002B2CF9AE}" pid="17" name="PresentationFormat">
    <vt:lpwstr>Affichage à l'écran (16:9)</vt:lpwstr>
  </property>
  <property fmtid="{D5CDD505-2E9C-101B-9397-08002B2CF9AE}" pid="18" name="ScaleCrop">
    <vt:bool>false</vt:bool>
  </property>
  <property fmtid="{D5CDD505-2E9C-101B-9397-08002B2CF9AE}" pid="19" name="ShareDoc">
    <vt:bool>false</vt:bool>
  </property>
  <property fmtid="{D5CDD505-2E9C-101B-9397-08002B2CF9AE}" pid="20" name="Slides">
    <vt:i4>5</vt:i4>
  </property>
</Properties>
</file>